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3"/>
    <p:sldId id="257" r:id="rId4"/>
    <p:sldId id="258" r:id="rId5"/>
    <p:sldId id="269" r:id="rId6"/>
    <p:sldId id="260" r:id="rId7"/>
    <p:sldId id="259" r:id="rId8"/>
    <p:sldId id="261" r:id="rId9"/>
    <p:sldId id="262" r:id="rId10"/>
    <p:sldId id="263" r:id="rId11"/>
    <p:sldId id="264" r:id="rId12"/>
    <p:sldId id="265" r:id="rId13"/>
    <p:sldId id="266" r:id="rId14"/>
    <p:sldId id="267" r:id="rId15"/>
    <p:sldId id="268"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56"/>
    <p:restoredTop sz="94646"/>
  </p:normalViewPr>
  <p:slideViewPr>
    <p:cSldViewPr snapToGrid="0" snapToObjects="1">
      <p:cViewPr varScale="1">
        <p:scale>
          <a:sx n="115" d="100"/>
          <a:sy n="115" d="100"/>
        </p:scale>
        <p:origin x="23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endParaRPr lang="en-US"/>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panose="020B0604020202020204"/>
              </a:rPr>
              <a:t>”</a:t>
            </a:r>
            <a:endParaRPr lang="en-US" dirty="0">
              <a:solidFill>
                <a:schemeClr val="accent1">
                  <a:lumMod val="60000"/>
                  <a:lumOff val="40000"/>
                </a:schemeClr>
              </a:solidFill>
              <a:latin typeface="Arial" panose="020B060402020202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endParaRPr lang="en-US"/>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endParaRPr lang="en-US"/>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smtClean="0"/>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D22F896-40B5-4ADD-8801-0D06FADFA095}" type="slidenum">
              <a:rPr lang="en-US" smtClean="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35730" y="1906786"/>
            <a:ext cx="7766936" cy="2297151"/>
          </a:xfrm>
        </p:spPr>
        <p:txBody>
          <a:bodyPr/>
          <a:lstStyle/>
          <a:p>
            <a:pPr algn="ctr"/>
            <a:r>
              <a:rPr lang="en-US" dirty="0"/>
              <a:t>War Damn Eagle</a:t>
            </a:r>
            <a:endParaRPr lang="en-US" dirty="0"/>
          </a:p>
        </p:txBody>
      </p:sp>
      <p:sp>
        <p:nvSpPr>
          <p:cNvPr id="3" name="Subtitle 2"/>
          <p:cNvSpPr>
            <a:spLocks noGrp="1"/>
          </p:cNvSpPr>
          <p:nvPr>
            <p:ph type="subTitle" idx="1"/>
          </p:nvPr>
        </p:nvSpPr>
        <p:spPr>
          <a:xfrm>
            <a:off x="1257243" y="4586091"/>
            <a:ext cx="7766936" cy="1803557"/>
          </a:xfrm>
        </p:spPr>
        <p:txBody>
          <a:bodyPr>
            <a:normAutofit/>
          </a:bodyPr>
          <a:lstStyle/>
          <a:p>
            <a:pPr algn="ctr"/>
            <a:r>
              <a:rPr lang="en-US" dirty="0"/>
              <a:t>Siyu Yuan</a:t>
            </a:r>
            <a:endParaRPr lang="en-US" dirty="0"/>
          </a:p>
          <a:p>
            <a:pPr algn="ctr"/>
            <a:r>
              <a:rPr lang="en-US" dirty="0" err="1"/>
              <a:t>Yida</a:t>
            </a:r>
            <a:r>
              <a:rPr lang="en-US" dirty="0"/>
              <a:t> Bao</a:t>
            </a:r>
            <a:endParaRPr lang="en-US" dirty="0"/>
          </a:p>
          <a:p>
            <a:pPr algn="ctr"/>
            <a:r>
              <a:rPr lang="en-US" dirty="0"/>
              <a:t>Rachel Wang</a:t>
            </a:r>
            <a:endParaRPr lang="en-US" dirty="0"/>
          </a:p>
          <a:p>
            <a:pPr algn="ctr"/>
            <a:r>
              <a:rPr lang="en-US" dirty="0" err="1"/>
              <a:t>Masuzyo</a:t>
            </a:r>
            <a:r>
              <a:rPr lang="en-US" dirty="0"/>
              <a:t> Mwanza</a:t>
            </a:r>
            <a:endParaRPr lang="en-US" dirty="0"/>
          </a:p>
          <a:p>
            <a:endParaRPr lang="en-US" dirty="0"/>
          </a:p>
          <a:p>
            <a:endParaRPr lang="en-US" dirty="0"/>
          </a:p>
        </p:txBody>
      </p:sp>
      <p:pic>
        <p:nvPicPr>
          <p:cNvPr id="5" name="Picture 4"/>
          <p:cNvPicPr>
            <a:picLocks noChangeAspect="1"/>
          </p:cNvPicPr>
          <p:nvPr/>
        </p:nvPicPr>
        <p:blipFill>
          <a:blip r:embed="rId1"/>
          <a:stretch>
            <a:fillRect/>
          </a:stretch>
        </p:blipFill>
        <p:spPr>
          <a:xfrm>
            <a:off x="0" y="0"/>
            <a:ext cx="4237463" cy="2804386"/>
          </a:xfrm>
          <a:prstGeom prst="rect">
            <a:avLst/>
          </a:prstGeom>
        </p:spPr>
      </p:pic>
      <p:pic>
        <p:nvPicPr>
          <p:cNvPr id="9" name="Picture 8"/>
          <p:cNvPicPr>
            <a:picLocks noChangeAspect="1"/>
          </p:cNvPicPr>
          <p:nvPr/>
        </p:nvPicPr>
        <p:blipFill>
          <a:blip r:embed="rId2"/>
          <a:stretch>
            <a:fillRect/>
          </a:stretch>
        </p:blipFill>
        <p:spPr>
          <a:xfrm>
            <a:off x="4740848" y="0"/>
            <a:ext cx="4057465" cy="305536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4499" y="486936"/>
            <a:ext cx="8596668" cy="1320800"/>
          </a:xfrm>
        </p:spPr>
        <p:txBody>
          <a:bodyPr/>
          <a:lstStyle/>
          <a:p>
            <a:pPr algn="ctr"/>
            <a:r>
              <a:rPr lang="en-US" dirty="0"/>
              <a:t>Shot percentages over time – Top teams</a:t>
            </a:r>
            <a:br>
              <a:rPr lang="en-US" dirty="0"/>
            </a:br>
            <a:r>
              <a:rPr lang="en-US" sz="2800" dirty="0"/>
              <a:t>Mean percentage with standard deviation error bars</a:t>
            </a:r>
            <a:endParaRPr lang="en-US" sz="2800" dirty="0"/>
          </a:p>
        </p:txBody>
      </p:sp>
      <p:pic>
        <p:nvPicPr>
          <p:cNvPr id="5" name="Content Placeholder 4"/>
          <p:cNvPicPr>
            <a:picLocks noGrp="1" noChangeAspect="1"/>
          </p:cNvPicPr>
          <p:nvPr>
            <p:ph idx="1"/>
          </p:nvPr>
        </p:nvPicPr>
        <p:blipFill>
          <a:blip r:embed="rId1"/>
          <a:stretch>
            <a:fillRect/>
          </a:stretch>
        </p:blipFill>
        <p:spPr>
          <a:xfrm>
            <a:off x="1494263" y="1930400"/>
            <a:ext cx="7237141" cy="4691334"/>
          </a:xfr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4666" y="428834"/>
            <a:ext cx="8596668" cy="1320800"/>
          </a:xfrm>
        </p:spPr>
        <p:txBody>
          <a:bodyPr>
            <a:normAutofit fontScale="90000"/>
          </a:bodyPr>
          <a:lstStyle/>
          <a:p>
            <a:pPr algn="ctr"/>
            <a:r>
              <a:rPr lang="en-US" sz="4000" dirty="0"/>
              <a:t>Shot percentages over time – Auburn</a:t>
            </a:r>
            <a:br>
              <a:rPr lang="en-US" dirty="0"/>
            </a:br>
            <a:r>
              <a:rPr lang="en-US" sz="3100" dirty="0"/>
              <a:t>Mean percentage with standard deviation error bars</a:t>
            </a:r>
            <a:endParaRPr lang="en-US" sz="3100" dirty="0"/>
          </a:p>
        </p:txBody>
      </p:sp>
      <p:pic>
        <p:nvPicPr>
          <p:cNvPr id="5" name="Content Placeholder 4"/>
          <p:cNvPicPr>
            <a:picLocks noGrp="1" noChangeAspect="1"/>
          </p:cNvPicPr>
          <p:nvPr>
            <p:ph idx="1"/>
          </p:nvPr>
        </p:nvPicPr>
        <p:blipFill>
          <a:blip r:embed="rId1"/>
          <a:stretch>
            <a:fillRect/>
          </a:stretch>
        </p:blipFill>
        <p:spPr>
          <a:xfrm>
            <a:off x="1291569" y="1749634"/>
            <a:ext cx="7442863" cy="4851888"/>
          </a:xfr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51883"/>
            <a:ext cx="8596668" cy="1320800"/>
          </a:xfrm>
        </p:spPr>
        <p:txBody>
          <a:bodyPr/>
          <a:lstStyle/>
          <a:p>
            <a:pPr algn="ctr"/>
            <a:r>
              <a:rPr lang="en-US" dirty="0"/>
              <a:t>Regular Season Stats</a:t>
            </a:r>
            <a:br>
              <a:rPr lang="en-US" dirty="0"/>
            </a:br>
            <a:r>
              <a:rPr lang="en-US" sz="2800" dirty="0"/>
              <a:t>Top teams</a:t>
            </a:r>
            <a:endParaRPr lang="en-US" dirty="0"/>
          </a:p>
        </p:txBody>
      </p:sp>
      <p:pic>
        <p:nvPicPr>
          <p:cNvPr id="5" name="Content Placeholder 4"/>
          <p:cNvPicPr>
            <a:picLocks noGrp="1" noChangeAspect="1"/>
          </p:cNvPicPr>
          <p:nvPr>
            <p:ph idx="1"/>
          </p:nvPr>
        </p:nvPicPr>
        <p:blipFill>
          <a:blip r:embed="rId1"/>
          <a:stretch>
            <a:fillRect/>
          </a:stretch>
        </p:blipFill>
        <p:spPr>
          <a:xfrm>
            <a:off x="1126273" y="1463611"/>
            <a:ext cx="7935856" cy="5115275"/>
          </a:xfr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6183" y="351914"/>
            <a:ext cx="8596668" cy="1320800"/>
          </a:xfrm>
        </p:spPr>
        <p:txBody>
          <a:bodyPr/>
          <a:lstStyle/>
          <a:p>
            <a:pPr algn="ctr"/>
            <a:r>
              <a:rPr lang="en-US" dirty="0"/>
              <a:t>Regular Season Stats</a:t>
            </a:r>
            <a:br>
              <a:rPr lang="en-US" dirty="0"/>
            </a:br>
            <a:r>
              <a:rPr lang="en-US" sz="2800" dirty="0"/>
              <a:t>Auburn</a:t>
            </a:r>
            <a:endParaRPr lang="en-US" sz="2800" dirty="0"/>
          </a:p>
        </p:txBody>
      </p:sp>
      <p:pic>
        <p:nvPicPr>
          <p:cNvPr id="5" name="Content Placeholder 4"/>
          <p:cNvPicPr>
            <a:picLocks noGrp="1" noChangeAspect="1"/>
          </p:cNvPicPr>
          <p:nvPr>
            <p:ph idx="1"/>
          </p:nvPr>
        </p:nvPicPr>
        <p:blipFill>
          <a:blip r:embed="rId1"/>
          <a:stretch>
            <a:fillRect/>
          </a:stretch>
        </p:blipFill>
        <p:spPr>
          <a:xfrm>
            <a:off x="1550019" y="1544769"/>
            <a:ext cx="7549376" cy="5085910"/>
          </a:xfr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87659"/>
            <a:ext cx="8596668" cy="1320800"/>
          </a:xfrm>
        </p:spPr>
        <p:txBody>
          <a:bodyPr/>
          <a:lstStyle/>
          <a:p>
            <a:pPr algn="ctr"/>
            <a:r>
              <a:rPr lang="en-US" dirty="0"/>
              <a:t>Summary</a:t>
            </a:r>
            <a:endParaRPr lang="en-US" dirty="0"/>
          </a:p>
        </p:txBody>
      </p:sp>
      <p:sp>
        <p:nvSpPr>
          <p:cNvPr id="3" name="Content Placeholder 2"/>
          <p:cNvSpPr>
            <a:spLocks noGrp="1"/>
          </p:cNvSpPr>
          <p:nvPr>
            <p:ph idx="1"/>
          </p:nvPr>
        </p:nvSpPr>
        <p:spPr>
          <a:xfrm>
            <a:off x="677334" y="1930400"/>
            <a:ext cx="8596668" cy="3880773"/>
          </a:xfrm>
        </p:spPr>
        <p:txBody>
          <a:bodyPr/>
          <a:lstStyle/>
          <a:p>
            <a:pPr>
              <a:lnSpc>
                <a:spcPct val="150000"/>
              </a:lnSpc>
            </a:pPr>
            <a:r>
              <a:rPr lang="en-US" dirty="0"/>
              <a:t>This is a data visualization project. We compared the game data of the top team and their opponents, and then we did the same for auburn. From the results in the figure, we can say that auburn already possesses some of the characteristics of the top teams.</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Contents</a:t>
            </a:r>
            <a:endParaRPr lang="en-US" dirty="0"/>
          </a:p>
        </p:txBody>
      </p:sp>
      <p:sp>
        <p:nvSpPr>
          <p:cNvPr id="3" name="Content Placeholder 2"/>
          <p:cNvSpPr>
            <a:spLocks noGrp="1"/>
          </p:cNvSpPr>
          <p:nvPr>
            <p:ph idx="1"/>
          </p:nvPr>
        </p:nvSpPr>
        <p:spPr/>
        <p:txBody>
          <a:bodyPr/>
          <a:lstStyle/>
          <a:p>
            <a:r>
              <a:rPr lang="en-US" dirty="0"/>
              <a:t>Introduction</a:t>
            </a:r>
            <a:endParaRPr lang="en-US" dirty="0"/>
          </a:p>
          <a:p>
            <a:pPr lvl="1"/>
            <a:r>
              <a:rPr lang="en-US" dirty="0"/>
              <a:t>Objective</a:t>
            </a:r>
            <a:endParaRPr lang="en-US" dirty="0"/>
          </a:p>
          <a:p>
            <a:r>
              <a:rPr lang="en-US" dirty="0"/>
              <a:t>Data visualization</a:t>
            </a:r>
            <a:endParaRPr lang="en-US" dirty="0"/>
          </a:p>
          <a:p>
            <a:pPr lvl="1"/>
            <a:r>
              <a:rPr lang="en-US" dirty="0"/>
              <a:t>Shoot Stats</a:t>
            </a:r>
            <a:endParaRPr lang="en-US" dirty="0"/>
          </a:p>
          <a:p>
            <a:pPr lvl="1"/>
            <a:r>
              <a:rPr lang="en-US" dirty="0"/>
              <a:t>Shot percentages over time</a:t>
            </a:r>
            <a:endParaRPr lang="en-US" dirty="0"/>
          </a:p>
          <a:p>
            <a:pPr lvl="1"/>
            <a:r>
              <a:rPr lang="en-US" dirty="0"/>
              <a:t>Regular Season Stats</a:t>
            </a:r>
            <a:endParaRPr lang="en-US" dirty="0"/>
          </a:p>
          <a:p>
            <a:r>
              <a:rPr lang="en-US" dirty="0"/>
              <a:t>Summary</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88933"/>
            <a:ext cx="8596668" cy="1320800"/>
          </a:xfrm>
        </p:spPr>
        <p:txBody>
          <a:bodyPr/>
          <a:lstStyle/>
          <a:p>
            <a:pPr algn="ctr"/>
            <a:r>
              <a:rPr lang="en-US" dirty="0"/>
              <a:t>Background</a:t>
            </a:r>
            <a:endParaRPr lang="en-US" dirty="0"/>
          </a:p>
        </p:txBody>
      </p:sp>
      <p:sp>
        <p:nvSpPr>
          <p:cNvPr id="3" name="Content Placeholder 2"/>
          <p:cNvSpPr>
            <a:spLocks noGrp="1"/>
          </p:cNvSpPr>
          <p:nvPr>
            <p:ph idx="1"/>
          </p:nvPr>
        </p:nvSpPr>
        <p:spPr>
          <a:xfrm>
            <a:off x="677334" y="1095056"/>
            <a:ext cx="8596668" cy="3880773"/>
          </a:xfrm>
        </p:spPr>
        <p:txBody>
          <a:bodyPr/>
          <a:lstStyle/>
          <a:p>
            <a:pPr>
              <a:lnSpc>
                <a:spcPct val="150000"/>
              </a:lnSpc>
            </a:pPr>
            <a:r>
              <a:rPr lang="en-US" dirty="0"/>
              <a:t>We know that “March Madness” is the most important stage for college basketball NCAA. Today, we will talk about expectations for Auburn Tiger’s performance this year.</a:t>
            </a:r>
            <a:endParaRPr lang="en-US" dirty="0"/>
          </a:p>
        </p:txBody>
      </p:sp>
      <p:pic>
        <p:nvPicPr>
          <p:cNvPr id="5" name="Picture 4"/>
          <p:cNvPicPr>
            <a:picLocks noChangeAspect="1"/>
          </p:cNvPicPr>
          <p:nvPr/>
        </p:nvPicPr>
        <p:blipFill>
          <a:blip r:embed="rId1"/>
          <a:stretch>
            <a:fillRect/>
          </a:stretch>
        </p:blipFill>
        <p:spPr>
          <a:xfrm>
            <a:off x="1685695" y="2421055"/>
            <a:ext cx="6599661" cy="439977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1"/>
          <a:stretch>
            <a:fillRect/>
          </a:stretch>
        </p:blipFill>
        <p:spPr>
          <a:xfrm>
            <a:off x="591015" y="468385"/>
            <a:ext cx="8809463" cy="5846158"/>
          </a:xfr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Objective</a:t>
            </a:r>
            <a:endParaRPr lang="en-US" dirty="0"/>
          </a:p>
        </p:txBody>
      </p:sp>
      <p:sp>
        <p:nvSpPr>
          <p:cNvPr id="3" name="Content Placeholder 2"/>
          <p:cNvSpPr>
            <a:spLocks noGrp="1"/>
          </p:cNvSpPr>
          <p:nvPr>
            <p:ph idx="1"/>
          </p:nvPr>
        </p:nvSpPr>
        <p:spPr>
          <a:xfrm>
            <a:off x="811149" y="1714541"/>
            <a:ext cx="8596668" cy="3880773"/>
          </a:xfrm>
        </p:spPr>
        <p:txBody>
          <a:bodyPr/>
          <a:lstStyle/>
          <a:p>
            <a:pPr>
              <a:lnSpc>
                <a:spcPct val="200000"/>
              </a:lnSpc>
            </a:pPr>
            <a:r>
              <a:rPr lang="en-US" dirty="0"/>
              <a:t>We naturally have expectations for Auburn Tiger’s performance this year. In this project, we will use methods of data visualization instead of icy statistics output to compare the game data of Auburn and those top teams. And explore the reason why we can expect something from auburn tiger this season.</a:t>
            </a:r>
            <a:endParaRPr lang="en-US" dirty="0"/>
          </a:p>
          <a:p>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Introduction</a:t>
            </a:r>
            <a:endParaRPr lang="en-US" dirty="0"/>
          </a:p>
        </p:txBody>
      </p:sp>
      <p:sp>
        <p:nvSpPr>
          <p:cNvPr id="3" name="Content Placeholder 2"/>
          <p:cNvSpPr>
            <a:spLocks noGrp="1"/>
          </p:cNvSpPr>
          <p:nvPr>
            <p:ph sz="half" idx="1"/>
          </p:nvPr>
        </p:nvSpPr>
        <p:spPr>
          <a:xfrm>
            <a:off x="677334" y="1871326"/>
            <a:ext cx="4330765" cy="4540625"/>
          </a:xfrm>
        </p:spPr>
        <p:txBody>
          <a:bodyPr>
            <a:normAutofit fontScale="92500"/>
          </a:bodyPr>
          <a:lstStyle/>
          <a:p>
            <a:pPr>
              <a:lnSpc>
                <a:spcPct val="150000"/>
              </a:lnSpc>
            </a:pPr>
            <a:r>
              <a:rPr lang="en-US" dirty="0"/>
              <a:t>Auburn has been participated in </a:t>
            </a:r>
            <a:endParaRPr lang="en-US" dirty="0"/>
          </a:p>
          <a:p>
            <a:pPr marL="0" indent="0">
              <a:lnSpc>
                <a:spcPct val="150000"/>
              </a:lnSpc>
              <a:buNone/>
            </a:pPr>
            <a:r>
              <a:rPr lang="en-US" dirty="0"/>
              <a:t>the NCAA competition from 1985 to 2020</a:t>
            </a:r>
            <a:endParaRPr lang="en-US" dirty="0"/>
          </a:p>
          <a:p>
            <a:pPr>
              <a:lnSpc>
                <a:spcPct val="150000"/>
              </a:lnSpc>
            </a:pPr>
            <a:r>
              <a:rPr lang="en-US" dirty="0"/>
              <a:t>The basic idea of this project is to compare the stat of auburn’s game with those of the traditional top teams</a:t>
            </a:r>
            <a:endParaRPr lang="en-US" dirty="0"/>
          </a:p>
          <a:p>
            <a:pPr>
              <a:lnSpc>
                <a:spcPct val="150000"/>
              </a:lnSpc>
            </a:pPr>
            <a:r>
              <a:rPr lang="en-US" dirty="0"/>
              <a:t>Arizona, Connecticut, Duke, Kansas, </a:t>
            </a:r>
            <a:r>
              <a:rPr lang="en-US" dirty="0" err="1"/>
              <a:t>Kentuck</a:t>
            </a:r>
            <a:r>
              <a:rPr lang="en-US" dirty="0"/>
              <a:t>, Michigan St, North Carolina, Ohio </a:t>
            </a:r>
            <a:r>
              <a:rPr lang="en-US" dirty="0" err="1"/>
              <a:t>st</a:t>
            </a:r>
            <a:r>
              <a:rPr lang="en-US" dirty="0"/>
              <a:t> and </a:t>
            </a:r>
            <a:r>
              <a:rPr lang="en-US" dirty="0" err="1"/>
              <a:t>Okalahoma</a:t>
            </a:r>
            <a:r>
              <a:rPr lang="en-US" dirty="0"/>
              <a:t> as top team. They are well-known among basketball fans and have a large number of fans.</a:t>
            </a:r>
            <a:endParaRPr lang="en-US" dirty="0"/>
          </a:p>
          <a:p>
            <a:pPr marL="0" indent="0">
              <a:lnSpc>
                <a:spcPct val="150000"/>
              </a:lnSpc>
              <a:buNone/>
            </a:pPr>
            <a:endParaRPr lang="en-US" dirty="0"/>
          </a:p>
        </p:txBody>
      </p:sp>
      <p:sp>
        <p:nvSpPr>
          <p:cNvPr id="6" name="Content Placeholder 5"/>
          <p:cNvSpPr>
            <a:spLocks noGrp="1"/>
          </p:cNvSpPr>
          <p:nvPr>
            <p:ph sz="half" idx="2"/>
          </p:nvPr>
        </p:nvSpPr>
        <p:spPr/>
        <p:txBody>
          <a:bodyPr>
            <a:normAutofit fontScale="92500"/>
          </a:bodyPr>
          <a:lstStyle/>
          <a:p>
            <a:endParaRPr lang="en-US"/>
          </a:p>
        </p:txBody>
      </p:sp>
      <p:pic>
        <p:nvPicPr>
          <p:cNvPr id="5" name="Picture 4"/>
          <p:cNvPicPr>
            <a:picLocks noChangeAspect="1"/>
          </p:cNvPicPr>
          <p:nvPr/>
        </p:nvPicPr>
        <p:blipFill>
          <a:blip r:embed="rId1"/>
          <a:stretch>
            <a:fillRect/>
          </a:stretch>
        </p:blipFill>
        <p:spPr>
          <a:xfrm>
            <a:off x="5089970" y="1871326"/>
            <a:ext cx="4265903" cy="445929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77336" y="687658"/>
            <a:ext cx="8596668" cy="1320800"/>
          </a:xfrm>
        </p:spPr>
        <p:txBody>
          <a:bodyPr/>
          <a:lstStyle/>
          <a:p>
            <a:pPr algn="ctr"/>
            <a:r>
              <a:rPr lang="en-US" dirty="0"/>
              <a:t>Auburn seeding</a:t>
            </a:r>
            <a:endParaRPr lang="en-US" dirty="0"/>
          </a:p>
        </p:txBody>
      </p:sp>
      <p:pic>
        <p:nvPicPr>
          <p:cNvPr id="5" name="Content Placeholder 4"/>
          <p:cNvPicPr>
            <a:picLocks noGrp="1" noChangeAspect="1"/>
          </p:cNvPicPr>
          <p:nvPr>
            <p:ph sz="half" idx="1"/>
          </p:nvPr>
        </p:nvPicPr>
        <p:blipFill>
          <a:blip r:embed="rId1"/>
          <a:stretch>
            <a:fillRect/>
          </a:stretch>
        </p:blipFill>
        <p:spPr>
          <a:xfrm>
            <a:off x="1053112" y="2008459"/>
            <a:ext cx="3432543" cy="4141844"/>
          </a:xfrm>
        </p:spPr>
      </p:pic>
      <p:sp>
        <p:nvSpPr>
          <p:cNvPr id="7" name="Content Placeholder 6"/>
          <p:cNvSpPr>
            <a:spLocks noGrp="1"/>
          </p:cNvSpPr>
          <p:nvPr>
            <p:ph sz="half" idx="2"/>
          </p:nvPr>
        </p:nvSpPr>
        <p:spPr>
          <a:xfrm>
            <a:off x="5062654" y="2008459"/>
            <a:ext cx="4070195" cy="4141844"/>
          </a:xfrm>
        </p:spPr>
        <p:txBody>
          <a:bodyPr/>
          <a:lstStyle/>
          <a:p>
            <a:pPr>
              <a:lnSpc>
                <a:spcPct val="150000"/>
              </a:lnSpc>
            </a:pPr>
            <a:r>
              <a:rPr lang="en-US" dirty="0"/>
              <a:t>From the graph, we can find that Auburn only got one time first seed in 30 year. Even if we relax the criteria, there are only a handful times of Auburn entries in the top five.</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449953"/>
            <a:ext cx="8596668" cy="1320800"/>
          </a:xfrm>
        </p:spPr>
        <p:txBody>
          <a:bodyPr/>
          <a:lstStyle/>
          <a:p>
            <a:pPr algn="ctr"/>
            <a:r>
              <a:rPr lang="en-US" dirty="0"/>
              <a:t>Shoot Stats: Top Team</a:t>
            </a:r>
            <a:br>
              <a:rPr lang="en-US" dirty="0"/>
            </a:br>
            <a:r>
              <a:rPr lang="en-US" sz="2800" dirty="0"/>
              <a:t>Top team (red) VS opponent (blue)</a:t>
            </a:r>
            <a:endParaRPr lang="en-US" dirty="0"/>
          </a:p>
        </p:txBody>
      </p:sp>
      <p:pic>
        <p:nvPicPr>
          <p:cNvPr id="5" name="Content Placeholder 4"/>
          <p:cNvPicPr>
            <a:picLocks noGrp="1" noChangeAspect="1"/>
          </p:cNvPicPr>
          <p:nvPr>
            <p:ph idx="1"/>
          </p:nvPr>
        </p:nvPicPr>
        <p:blipFill>
          <a:blip r:embed="rId1"/>
          <a:stretch>
            <a:fillRect/>
          </a:stretch>
        </p:blipFill>
        <p:spPr>
          <a:xfrm>
            <a:off x="1300290" y="1770753"/>
            <a:ext cx="7821408" cy="4644243"/>
          </a:xfr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503079"/>
            <a:ext cx="8596668" cy="1320800"/>
          </a:xfrm>
        </p:spPr>
        <p:txBody>
          <a:bodyPr/>
          <a:lstStyle/>
          <a:p>
            <a:pPr algn="ctr"/>
            <a:r>
              <a:rPr lang="en-US" dirty="0"/>
              <a:t>Shoot Stats: Auburn</a:t>
            </a:r>
            <a:br>
              <a:rPr lang="en-US" dirty="0"/>
            </a:br>
            <a:r>
              <a:rPr lang="en-US" sz="2800" dirty="0"/>
              <a:t>Auburn (red) vs opponent (blue)</a:t>
            </a:r>
            <a:endParaRPr lang="en-US" dirty="0"/>
          </a:p>
        </p:txBody>
      </p:sp>
      <p:pic>
        <p:nvPicPr>
          <p:cNvPr id="5" name="Content Placeholder 4"/>
          <p:cNvPicPr>
            <a:picLocks noGrp="1" noChangeAspect="1"/>
          </p:cNvPicPr>
          <p:nvPr>
            <p:ph idx="1"/>
          </p:nvPr>
        </p:nvPicPr>
        <p:blipFill>
          <a:blip r:embed="rId1"/>
          <a:stretch>
            <a:fillRect/>
          </a:stretch>
        </p:blipFill>
        <p:spPr>
          <a:xfrm>
            <a:off x="1514731" y="1823879"/>
            <a:ext cx="7484303" cy="4413601"/>
          </a:xfrm>
        </p:spPr>
      </p:pic>
    </p:spTree>
  </p:cSld>
  <p:clrMapOvr>
    <a:masterClrMapping/>
  </p:clrMapOvr>
</p:sld>
</file>

<file path=ppt/theme/theme1.xml><?xml version="1.0" encoding="utf-8"?>
<a:theme xmlns:a="http://schemas.openxmlformats.org/drawingml/2006/main" name="Facet">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{03405387-D6A9-F444-B591-203D0E9A29EB}tf10001060</Template>
  <TotalTime>0</TotalTime>
  <Words>1821</Words>
  <Application>WPS Presentation</Application>
  <PresentationFormat>Widescreen</PresentationFormat>
  <Paragraphs>56</Paragraphs>
  <Slides>14</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14</vt:i4>
      </vt:variant>
    </vt:vector>
  </HeadingPairs>
  <TitlesOfParts>
    <vt:vector size="24" baseType="lpstr">
      <vt:lpstr>Arial</vt:lpstr>
      <vt:lpstr>宋体</vt:lpstr>
      <vt:lpstr>Wingdings</vt:lpstr>
      <vt:lpstr>Wingdings 3</vt:lpstr>
      <vt:lpstr>Arial</vt:lpstr>
      <vt:lpstr>Trebuchet MS</vt:lpstr>
      <vt:lpstr>微软雅黑</vt:lpstr>
      <vt:lpstr>Arial Unicode MS</vt:lpstr>
      <vt:lpstr>Calibri</vt:lpstr>
      <vt:lpstr>Facet</vt:lpstr>
      <vt:lpstr>War Damn Eagle</vt:lpstr>
      <vt:lpstr>Contents</vt:lpstr>
      <vt:lpstr>Background</vt:lpstr>
      <vt:lpstr>PowerPoint 演示文稿</vt:lpstr>
      <vt:lpstr>Objective</vt:lpstr>
      <vt:lpstr>Introduction</vt:lpstr>
      <vt:lpstr>Auburn seeding</vt:lpstr>
      <vt:lpstr>Shoot Stats: Top Team Top team (red) VS opponent (blue)</vt:lpstr>
      <vt:lpstr>Shoot Stats: Auburn Auburn (red) vs opponent (blue)</vt:lpstr>
      <vt:lpstr>Shot percentages over time – Top teams Mean percentage with standard deviation error bars</vt:lpstr>
      <vt:lpstr>Shot percentages over time – Auburn Mean percentage with standard deviation error bars</vt:lpstr>
      <vt:lpstr>Regular Season Stats Top teams</vt:lpstr>
      <vt:lpstr>Regular Season Stats Auburn</vt:lpstr>
      <vt:lpstr>Summary</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War Damn Eagle</dc:title>
  <dc:creator>siyu yuan</dc:creator>
  <cp:lastModifiedBy>Rachel</cp:lastModifiedBy>
  <cp:revision>19</cp:revision>
  <dcterms:created xsi:type="dcterms:W3CDTF">2020-03-26T04:12:00Z</dcterms:created>
  <dcterms:modified xsi:type="dcterms:W3CDTF">2020-03-26T20:07:08Z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1033-11.2.0.9232</vt:lpwstr>
  </property>
</Properties>
</file>

<file path=docProps/thumbnail.jpeg>
</file>